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3" r:id="rId17"/>
    <p:sldId id="270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B824-BE49-485A-B073-8272DCA7652E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3CB16-FC40-4222-A208-830579E2A1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8087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>
            <a:extLst>
              <a:ext uri="{FF2B5EF4-FFF2-40B4-BE49-F238E27FC236}">
                <a16:creationId xmlns:a16="http://schemas.microsoft.com/office/drawing/2014/main" id="{B413F6AC-F86F-CDC7-D757-B7A645FC6258}"/>
              </a:ext>
            </a:extLst>
          </p:cNvPr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407988" y="695325"/>
            <a:ext cx="6175375" cy="3473450"/>
          </a:xfrm>
          <a:ln>
            <a:miter lim="800000"/>
          </a:ln>
        </p:spPr>
      </p:sp>
      <p:sp>
        <p:nvSpPr>
          <p:cNvPr id="21507" name="Espaço Reservado para Anotações 2">
            <a:extLst>
              <a:ext uri="{FF2B5EF4-FFF2-40B4-BE49-F238E27FC236}">
                <a16:creationId xmlns:a16="http://schemas.microsoft.com/office/drawing/2014/main" id="{4DFED985-E3DD-AAEC-6A3B-E1A7D968943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en-US"/>
              <a:t>Deixar mais didático</a:t>
            </a:r>
          </a:p>
        </p:txBody>
      </p:sp>
      <p:sp>
        <p:nvSpPr>
          <p:cNvPr id="21508" name="Espaço Reservado para Número de Slide 3">
            <a:extLst>
              <a:ext uri="{FF2B5EF4-FFF2-40B4-BE49-F238E27FC236}">
                <a16:creationId xmlns:a16="http://schemas.microsoft.com/office/drawing/2014/main" id="{F16B9E38-3808-76E8-32D8-DBCE56684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286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286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286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2868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3D7683C-C0BC-42EE-8DD0-7386DEA0AD91}" type="slidenum">
              <a:rPr altLang="en-US" sz="1200" smtClean="0">
                <a:solidFill>
                  <a:srgbClr val="2D2E2D"/>
                </a:solidFill>
                <a:latin typeface="Arial" panose="020B0604020202020204" pitchFamily="34" charset="0"/>
              </a:rPr>
              <a:pPr/>
              <a:t>2</a:t>
            </a:fld>
            <a:endParaRPr lang="pt-BR" altLang="en-US" sz="1200">
              <a:solidFill>
                <a:srgbClr val="2D2E2D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681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2D8C6-079C-66B9-D8F7-34E1525D9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0DA33A-4DC3-3226-7568-2EF449D752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5E1D9B-CD27-D737-5254-391A8BDA2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012A-85B3-4399-97E9-785C7238F7F3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70B068-B751-C313-3B42-A6003C99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923BAA-E048-B613-1EF9-E1C291552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EE5-7657-4681-B45F-DA7FD1927C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8729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5704D-4029-C223-7920-3E3C60932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C1D52EB-3BCD-1A93-5A7B-B56C5B832D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6FEFE5-9E4F-5E51-A48D-06257C970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012A-85B3-4399-97E9-785C7238F7F3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96BA62-276D-1F6F-1916-F1AA617BB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D2627F-64BC-1F7C-1BE7-F4C7EF6E3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EE5-7657-4681-B45F-DA7FD1927C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736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72C90E9-1CBC-FCA6-12B8-125983864F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8F9D41D-F053-91E4-1266-E2FC21F46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6DE6697-2E5B-59CB-BACF-A28C8D832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012A-85B3-4399-97E9-785C7238F7F3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22AF50-0076-5289-1B87-DDD7F2ED4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BF38F2-1F5C-5D83-F169-16C109D7B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EE5-7657-4681-B45F-DA7FD1927C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82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D519F8-B182-D279-72E1-EFA8F3C4C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6575D3-053C-0013-F15C-B24065C61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8B4F68-1989-1D54-9B4B-398740547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012A-85B3-4399-97E9-785C7238F7F3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4F125C-B991-ED30-D941-939050705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F6042D-32EE-FE00-6FF6-B345C266D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EE5-7657-4681-B45F-DA7FD1927C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1520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887E62-EF8D-3667-A66F-95C36D1E2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7958FC6-BD5B-30C5-7288-3D9B62191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2D07FC6-63D4-1511-A587-6C5FAB995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012A-85B3-4399-97E9-785C7238F7F3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3603273-4667-A3C0-22C7-B1606505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9E2AB82-69FC-28B4-F085-AE25CF7BF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EE5-7657-4681-B45F-DA7FD1927C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583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28E12-D50D-1CB3-7CDC-462F42447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C6BF7C-BCF9-796F-87C9-E859780CA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8C31894-6F35-FE30-1BC8-38D21E163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5FBC4A-E56F-D8E8-1641-ED79652BB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012A-85B3-4399-97E9-785C7238F7F3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A2EFCC3-30FE-797C-70BC-DD57E0F9B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20514DB-863E-C619-136F-6EE9808A2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EE5-7657-4681-B45F-DA7FD1927C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7292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F4ED9D-F1C0-C155-AAF2-AEEEE57D8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2E7FE35-8589-DEEF-53BE-407982C8E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3C9ECEC-C424-4B76-16CD-448462533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1C3FB97-9591-7349-F66E-F5688510F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EF5DEEE-A087-2C38-B2D4-E2C33B2EDA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4CC79AD-F36E-0E86-875C-B7A44A2CC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012A-85B3-4399-97E9-785C7238F7F3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2E3DD10-6B9F-84B7-BAEF-E554EE9B0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FF4E36B-FD4D-D889-2F51-DCD1F2461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EE5-7657-4681-B45F-DA7FD1927C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66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76D2EA-8727-7600-ADB3-90CD1D5B4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49CC539-A434-71FC-5220-FEA1C59F9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012A-85B3-4399-97E9-785C7238F7F3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C2B4372-5F18-5348-FE90-C4CF1821F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A2A9134-49FE-8B30-C5E0-CE18F90F4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EE5-7657-4681-B45F-DA7FD1927C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8193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B0B4355-A11D-C01E-3F49-7418802EB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012A-85B3-4399-97E9-785C7238F7F3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66218FF-D78D-5C4B-32C8-62E2A2E64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332B44D-F1A9-4D14-A28C-DC345AA68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EE5-7657-4681-B45F-DA7FD1927C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0460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C6DC1-396D-957C-EFFC-C154B5115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E8DE8D-6199-9E79-F8BC-062E5A579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4B4BC3C-33C7-7857-4209-90B094A7DE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9B8493C-D078-789C-D3AD-6F98D9899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012A-85B3-4399-97E9-785C7238F7F3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9DE5738-0C3C-6F40-6F0E-0AC192039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95F8A2E-CF0E-3582-65A3-F13DD77E6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EE5-7657-4681-B45F-DA7FD1927C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8735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A5AAB1-B377-1241-EDAA-EB450A4E4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FEF6B9A-3B04-584A-AE6D-E165C4A9A7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FD635EE-1F30-186C-F574-2481A7662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E1529AE-46C3-13F6-4CC7-627DB0ACF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012A-85B3-4399-97E9-785C7238F7F3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5B66EF0-F558-7BA6-6750-CFB1FF4A4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8752D02-6A9E-1818-579D-BA56D0F9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6EE5-7657-4681-B45F-DA7FD1927C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29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94CBAED-5BFE-02DC-2025-B833374E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22505F1-3D72-2DD1-3A43-960ABC02C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AACED1-CBDA-F957-307D-8C95A7E837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9012A-85B3-4399-97E9-785C7238F7F3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A3E4D8-BE4C-4453-6197-12F603EF6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2DB374-C1F9-0422-FA6E-466824E6A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86EE5-7657-4681-B45F-DA7FD1927C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36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diap@diap.org.br" TargetMode="External"/><Relationship Id="rId2" Type="http://schemas.openxmlformats.org/officeDocument/2006/relationships/hyperlink" Target="mailto:neuriberg@diap.org.b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A02976-5584-2CA6-871E-747F27524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9860" y="3888667"/>
            <a:ext cx="10212280" cy="2387600"/>
          </a:xfrm>
        </p:spPr>
        <p:txBody>
          <a:bodyPr>
            <a:noAutofit/>
          </a:bodyPr>
          <a:lstStyle/>
          <a:p>
            <a:r>
              <a:rPr lang="pt-BR" sz="7200" dirty="0">
                <a:latin typeface="+mn-lt"/>
              </a:rPr>
              <a:t>Reforma Administrativa para quem?</a:t>
            </a:r>
            <a:br>
              <a:rPr lang="pt-BR" sz="4400" dirty="0">
                <a:latin typeface="+mn-lt"/>
              </a:rPr>
            </a:br>
            <a:br>
              <a:rPr lang="pt-BR" sz="4400" dirty="0">
                <a:latin typeface="+mn-lt"/>
              </a:rPr>
            </a:br>
            <a:r>
              <a:rPr lang="pt-BR" sz="2400" dirty="0">
                <a:latin typeface="+mn-lt"/>
              </a:rPr>
              <a:t>Neuriberg Dias – Diretor de Documentação do Departamento Intersindical de Assessoria Parlamentar (DIAP)</a:t>
            </a:r>
            <a:br>
              <a:rPr lang="pt-BR" sz="2400" dirty="0">
                <a:latin typeface="+mn-lt"/>
              </a:rPr>
            </a:br>
            <a:br>
              <a:rPr lang="pt-BR" sz="2400" dirty="0">
                <a:latin typeface="+mn-lt"/>
              </a:rPr>
            </a:br>
            <a:r>
              <a:rPr lang="pt-BR" sz="2400" dirty="0">
                <a:latin typeface="+mn-lt"/>
              </a:rPr>
              <a:t>29/07/2025</a:t>
            </a:r>
            <a:endParaRPr lang="pt-BR" sz="4400" dirty="0">
              <a:latin typeface="+mn-lt"/>
            </a:endParaRPr>
          </a:p>
        </p:txBody>
      </p:sp>
      <p:pic>
        <p:nvPicPr>
          <p:cNvPr id="6" name="Imagem 5" descr="PORTAL DA CSPB | DIAP:Renda em 2017 cresceu menos que o ...">
            <a:extLst>
              <a:ext uri="{FF2B5EF4-FFF2-40B4-BE49-F238E27FC236}">
                <a16:creationId xmlns:a16="http://schemas.microsoft.com/office/drawing/2014/main" id="{D438350C-831B-6B5F-1735-B8B0C6E0DD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744" y="487798"/>
            <a:ext cx="2654496" cy="12877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0908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35EB0B-D5AF-37D3-65C8-300829D41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Serviços essenciais prestados por servidores públicos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20A711-0EA5-A8E9-BA84-96DB21941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685016" cy="5032375"/>
          </a:xfrm>
        </p:spPr>
        <p:txBody>
          <a:bodyPr>
            <a:normAutofit/>
          </a:bodyPr>
          <a:lstStyle/>
          <a:p>
            <a:pPr lvl="0"/>
            <a:r>
              <a:rPr lang="pt-BR" sz="3600" b="1" dirty="0"/>
              <a:t>80% das vacinas aplicadas no país</a:t>
            </a:r>
            <a:r>
              <a:rPr lang="pt-BR" sz="3600" dirty="0"/>
              <a:t> são distribuídas pela rede pública.</a:t>
            </a:r>
          </a:p>
          <a:p>
            <a:pPr lvl="0"/>
            <a:r>
              <a:rPr lang="pt-BR" sz="3600" dirty="0"/>
              <a:t>O Estado brasileiro é responsável por </a:t>
            </a:r>
            <a:r>
              <a:rPr lang="pt-BR" sz="3600" b="1" dirty="0"/>
              <a:t>100% do controle de endemias, vigilância sanitária, fiscalização ambiental e previdência rural</a:t>
            </a:r>
            <a:r>
              <a:rPr lang="pt-BR" sz="3600" dirty="0"/>
              <a:t>.</a:t>
            </a: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537973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A67F35-D98D-8103-A215-BD1CE6C8B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E remuneração dos servidores é alta?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49FF237-6C63-6500-5A8D-F732F890D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/>
              <a:t>Não. Veja como como são remunerados os servidores públicos em geral:</a:t>
            </a:r>
          </a:p>
          <a:p>
            <a:pPr lvl="0"/>
            <a:r>
              <a:rPr lang="pt-BR" sz="3200" b="1" dirty="0"/>
              <a:t>62% dos servidores federais ganham até R$ 7 mil/mês</a:t>
            </a:r>
            <a:endParaRPr lang="pt-BR" sz="3200" dirty="0"/>
          </a:p>
          <a:p>
            <a:pPr lvl="0"/>
            <a:r>
              <a:rPr lang="pt-BR" sz="3200" dirty="0"/>
              <a:t>A média salarial no nível municipal é </a:t>
            </a:r>
            <a:r>
              <a:rPr lang="pt-BR" sz="3200" b="1" dirty="0"/>
              <a:t>inferior a R$ 3 mil</a:t>
            </a:r>
            <a:endParaRPr lang="pt-BR" sz="3200" dirty="0"/>
          </a:p>
          <a:p>
            <a:pPr lvl="0"/>
            <a:r>
              <a:rPr lang="pt-BR" sz="3200" dirty="0"/>
              <a:t>Apenas </a:t>
            </a:r>
            <a:r>
              <a:rPr lang="pt-BR" sz="3200" b="1" dirty="0"/>
              <a:t>2% têm supersalários acima de R$ 20 mil</a:t>
            </a:r>
            <a:endParaRPr lang="pt-BR" sz="3200" dirty="0"/>
          </a:p>
          <a:p>
            <a:pPr marL="0" indent="0">
              <a:buNone/>
            </a:pPr>
            <a:r>
              <a:rPr lang="pt-BR" sz="3200" dirty="0"/>
              <a:t>A grande maioria são professores, agentes de saúde, fiscais e assistentes sociais.</a:t>
            </a:r>
          </a:p>
          <a:p>
            <a:pPr marL="0" indent="0">
              <a:buNone/>
            </a:pPr>
            <a:r>
              <a:rPr lang="pt-BR" sz="3200" b="1" dirty="0"/>
              <a:t>Fonte:</a:t>
            </a:r>
            <a:r>
              <a:rPr lang="pt-BR" sz="3200" dirty="0"/>
              <a:t> Painel Estatístico de Pessoal – MGI, RAIS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915995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F1D83B-DC03-89D9-AF01-550970A17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As grandes inovações partiram do serviço público. Você sabia?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B9AB1E-EAE0-7C76-C866-E40F10377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b="1" dirty="0"/>
              <a:t>O PIX – Pagamento instantâneo, tão conhecido pelos brasileiros é um exemplo. Isso porque foi:</a:t>
            </a:r>
            <a:endParaRPr lang="pt-BR" dirty="0"/>
          </a:p>
          <a:p>
            <a:pPr lvl="0"/>
            <a:r>
              <a:rPr lang="pt-BR" dirty="0"/>
              <a:t>Desenvolvido e gerido integralmente pelo </a:t>
            </a:r>
            <a:r>
              <a:rPr lang="pt-BR" b="1" dirty="0"/>
              <a:t>Banco Central do Brasil</a:t>
            </a:r>
            <a:r>
              <a:rPr lang="pt-BR" dirty="0"/>
              <a:t>, órgão da administração pública federal.</a:t>
            </a:r>
          </a:p>
          <a:p>
            <a:pPr lvl="0"/>
            <a:r>
              <a:rPr lang="pt-BR" dirty="0"/>
              <a:t>Lançado em novembro de 2020, o </a:t>
            </a:r>
            <a:r>
              <a:rPr lang="pt-BR" b="1" dirty="0"/>
              <a:t>PIX já é utilizado por mais de 150 milhões de pessoas</a:t>
            </a:r>
            <a:r>
              <a:rPr lang="pt-BR" dirty="0"/>
              <a:t> e empresas.</a:t>
            </a:r>
          </a:p>
          <a:p>
            <a:pPr lvl="0"/>
            <a:r>
              <a:rPr lang="pt-BR" dirty="0"/>
              <a:t>Tornou o Brasil referência mundial em pagamentos instantâneos públicos.</a:t>
            </a:r>
          </a:p>
          <a:p>
            <a:pPr lvl="0"/>
            <a:r>
              <a:rPr lang="pt-BR" dirty="0"/>
              <a:t>Evitou gastos com intermediários e taxas bancárias, democratizando o acesso bancário.</a:t>
            </a:r>
          </a:p>
          <a:p>
            <a:pPr marL="0" indent="0">
              <a:buNone/>
            </a:pPr>
            <a:r>
              <a:rPr lang="pt-BR" b="1" dirty="0"/>
              <a:t>Destaque:</a:t>
            </a:r>
            <a:r>
              <a:rPr lang="pt-BR" dirty="0"/>
              <a:t> Em menos de 3 anos, superou </a:t>
            </a:r>
            <a:r>
              <a:rPr lang="pt-BR" b="1" dirty="0"/>
              <a:t>todos os outros meios de pagamento combinados</a:t>
            </a:r>
            <a:r>
              <a:rPr lang="pt-BR" dirty="0"/>
              <a:t> em número de transações.</a:t>
            </a:r>
          </a:p>
          <a:p>
            <a:pPr marL="0" indent="0">
              <a:buNone/>
            </a:pPr>
            <a:r>
              <a:rPr lang="pt-BR" b="1" dirty="0"/>
              <a:t>Esse é um exemplo recente e, de muitos outros, que temos no Brasil realizado através de pesquisas e estudos que impulsionam o desenvolvimento do país.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5018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20D43-5D6A-3A98-C685-8EBC6952C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 Cidadão é o elo mais fraco?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7EA6B7-B5EE-04F5-F9B6-9DFED0B33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dirty="0"/>
              <a:t>Sim. O impacto é direto e isso significa:</a:t>
            </a:r>
          </a:p>
          <a:p>
            <a:pPr lvl="0"/>
            <a:r>
              <a:rPr lang="pt-BR" sz="3600" dirty="0"/>
              <a:t>Menos concursos;</a:t>
            </a:r>
          </a:p>
          <a:p>
            <a:pPr lvl="0"/>
            <a:r>
              <a:rPr lang="pt-BR" sz="3600" dirty="0"/>
              <a:t>Mais precarização; e</a:t>
            </a:r>
          </a:p>
          <a:p>
            <a:pPr lvl="0"/>
            <a:r>
              <a:rPr lang="pt-BR" sz="3600" dirty="0"/>
              <a:t>Menor qualidade e continuidade no atendimento.</a:t>
            </a:r>
          </a:p>
          <a:p>
            <a:pPr marL="0" indent="0">
              <a:buNone/>
            </a:pPr>
            <a:r>
              <a:rPr lang="pt-BR" sz="3600" dirty="0"/>
              <a:t>O Estado ficará </a:t>
            </a:r>
            <a:r>
              <a:rPr lang="pt-BR" sz="3600" b="1" dirty="0"/>
              <a:t>menos preparado para atender em crises, emergências e desigualdades</a:t>
            </a:r>
            <a:r>
              <a:rPr lang="pt-BR" sz="3600" dirty="0"/>
              <a:t>.</a:t>
            </a: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652953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035CE6-CFA6-24AC-3947-F5B69286C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Empresários: aliados ou beneficiados?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772FD2-72F6-C159-F2A8-0B50F7BB6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/>
              <a:t>O setor privado também depende de um Estado forte e equilibrado:</a:t>
            </a:r>
          </a:p>
          <a:p>
            <a:pPr lvl="0"/>
            <a:r>
              <a:rPr lang="pt-BR" sz="3200" dirty="0"/>
              <a:t>Saúde pública para trabalhadores;</a:t>
            </a:r>
          </a:p>
          <a:p>
            <a:pPr lvl="0"/>
            <a:r>
              <a:rPr lang="pt-BR" sz="3200" dirty="0"/>
              <a:t>Educação básica e técnica para mão de obra; e</a:t>
            </a:r>
          </a:p>
          <a:p>
            <a:pPr lvl="0"/>
            <a:r>
              <a:rPr lang="pt-BR" sz="3200" dirty="0"/>
              <a:t>Justiça, regulação, segurança pública.</a:t>
            </a:r>
          </a:p>
          <a:p>
            <a:pPr marL="0" indent="0">
              <a:buNone/>
            </a:pPr>
            <a:r>
              <a:rPr lang="pt-BR" sz="3200" b="1" dirty="0"/>
              <a:t>Fato:</a:t>
            </a:r>
            <a:r>
              <a:rPr lang="pt-BR" sz="3200" dirty="0"/>
              <a:t> Renúncias fiscais somaram R$ 456 bilhões em 2023 — mais que o gasto com pessoal federal.</a:t>
            </a:r>
          </a:p>
          <a:p>
            <a:pPr marL="0" indent="0">
              <a:buNone/>
            </a:pPr>
            <a:r>
              <a:rPr lang="pt-BR" sz="3200" b="1" dirty="0"/>
              <a:t>Fonte:</a:t>
            </a:r>
            <a:r>
              <a:rPr lang="pt-BR" sz="3200" dirty="0"/>
              <a:t> Receita Federal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790217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92FD54-FC23-D85A-DD06-E6E34BEAF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Afinal, a reforma administrativa a que veio?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A58F1A-498A-5251-E790-5A6F040E9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/>
              <a:t>A reforma administrativa, como está, </a:t>
            </a:r>
            <a:r>
              <a:rPr lang="pt-BR" sz="3200" b="1" dirty="0"/>
              <a:t>não combate privilégios — fragiliza o serviço público</a:t>
            </a:r>
            <a:r>
              <a:rPr lang="pt-BR" sz="3200" dirty="0"/>
              <a:t>. Existem propostas para corrigir essas distorções, porém, não avançam no Congresso Nacional.</a:t>
            </a:r>
          </a:p>
          <a:p>
            <a:pPr marL="0" indent="0">
              <a:buNone/>
            </a:pPr>
            <a:r>
              <a:rPr lang="pt-BR" sz="3200" dirty="0"/>
              <a:t>Ela atinge </a:t>
            </a:r>
            <a:r>
              <a:rPr lang="pt-BR" sz="3200" b="1" dirty="0"/>
              <a:t>quem mais depende do Estado</a:t>
            </a:r>
            <a:r>
              <a:rPr lang="pt-BR" sz="3200" dirty="0"/>
              <a:t>: a população trabalhadora, os mais pobres e os servidores de base. Assim como também o pequeno, médio e grande empresário. Todos são afetados.</a:t>
            </a:r>
          </a:p>
          <a:p>
            <a:pPr marL="0" indent="0">
              <a:buNone/>
            </a:pPr>
            <a:r>
              <a:rPr lang="pt-BR" sz="3200" dirty="0"/>
              <a:t>Reformas de verdade precisam de </a:t>
            </a:r>
            <a:r>
              <a:rPr lang="pt-BR" sz="3200" b="1" dirty="0"/>
              <a:t>diálogo, transparência e foco na valorização do serviço público</a:t>
            </a:r>
            <a:r>
              <a:rPr lang="pt-BR" sz="3200" dirty="0"/>
              <a:t>.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737202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089C04-6319-C410-F8AC-7600BF04F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Como será a tramitação no Congresso?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FDB9C3-A7FF-2725-6411-DADE1EF96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O Grupo de trabalho vai apresentar um relatório final – previsão para depois do dia 12 de agosto;</a:t>
            </a:r>
          </a:p>
          <a:p>
            <a:r>
              <a:rPr lang="pt-BR" dirty="0"/>
              <a:t>Enviar para a mesa diretora da Câmara para dar o andamento regimental: numero de assinaturas e apresentação;</a:t>
            </a:r>
          </a:p>
          <a:p>
            <a:r>
              <a:rPr lang="pt-BR" dirty="0"/>
              <a:t>Despacho para as comissões permanentes para discussão e votação;</a:t>
            </a:r>
          </a:p>
          <a:p>
            <a:r>
              <a:rPr lang="pt-BR" dirty="0"/>
              <a:t>A depender do acordo no colégio de lideres, poderá ter urgência para votação direta no plenário da Câmara;</a:t>
            </a:r>
          </a:p>
          <a:p>
            <a:r>
              <a:rPr lang="pt-BR" dirty="0"/>
              <a:t>E ainda podendo ser apensada a outras propostas em estágio avançado de tramitação na Câmara;</a:t>
            </a:r>
          </a:p>
          <a:p>
            <a:r>
              <a:rPr lang="pt-BR" dirty="0"/>
              <a:t>E no curso normal regimental será designado relator, abertura de prazo para emendas, realização de audiências publicas e discussão e votação do parecer em cada fase de tramitação;</a:t>
            </a:r>
          </a:p>
          <a:p>
            <a:r>
              <a:rPr lang="pt-BR" dirty="0"/>
              <a:t>As propostas ainda precisão tramitar no Senado Federal.</a:t>
            </a:r>
          </a:p>
        </p:txBody>
      </p:sp>
    </p:spTree>
    <p:extLst>
      <p:ext uri="{BB962C8B-B14F-4D97-AF65-F5344CB8AC3E}">
        <p14:creationId xmlns:p14="http://schemas.microsoft.com/office/powerpoint/2010/main" val="3532205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724A8D-4478-5502-81C3-65D74744F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3200" dirty="0"/>
          </a:p>
          <a:p>
            <a:pPr marL="0" indent="0" algn="ctr">
              <a:buNone/>
            </a:pPr>
            <a:endParaRPr lang="pt-BR" sz="3200" dirty="0"/>
          </a:p>
          <a:p>
            <a:pPr marL="0" indent="0" algn="ctr">
              <a:buNone/>
            </a:pPr>
            <a:endParaRPr lang="pt-BR" sz="3200" dirty="0"/>
          </a:p>
          <a:p>
            <a:pPr marL="0" indent="0" algn="ctr">
              <a:buNone/>
            </a:pPr>
            <a:r>
              <a:rPr lang="pt-BR" sz="4000" dirty="0"/>
              <a:t>Obrigado!</a:t>
            </a:r>
          </a:p>
          <a:p>
            <a:pPr marL="0" indent="0" algn="ctr">
              <a:buNone/>
            </a:pPr>
            <a:r>
              <a:rPr lang="pt-BR" sz="4000" dirty="0">
                <a:hlinkClick r:id="rId2"/>
              </a:rPr>
              <a:t>neuriberg@diap.org.br</a:t>
            </a:r>
            <a:endParaRPr lang="pt-BR" sz="4000" dirty="0"/>
          </a:p>
          <a:p>
            <a:pPr marL="0" indent="0" algn="ctr">
              <a:buNone/>
            </a:pPr>
            <a:r>
              <a:rPr lang="pt-BR" sz="4000" dirty="0">
                <a:hlinkClick r:id="rId3"/>
              </a:rPr>
              <a:t>diap@diap.org.br</a:t>
            </a:r>
            <a:r>
              <a:rPr lang="pt-BR" sz="4000" dirty="0"/>
              <a:t> </a:t>
            </a:r>
          </a:p>
          <a:p>
            <a:pPr marL="0" indent="0" algn="ctr">
              <a:buNone/>
            </a:pPr>
            <a:r>
              <a:rPr lang="pt-BR" sz="4000" dirty="0"/>
              <a:t>61 984730298</a:t>
            </a:r>
          </a:p>
        </p:txBody>
      </p:sp>
      <p:pic>
        <p:nvPicPr>
          <p:cNvPr id="4" name="Imagem 3" descr="PORTAL DA CSPB | DIAP:Renda em 2017 cresceu menos que o ...">
            <a:extLst>
              <a:ext uri="{FF2B5EF4-FFF2-40B4-BE49-F238E27FC236}">
                <a16:creationId xmlns:a16="http://schemas.microsoft.com/office/drawing/2014/main" id="{4AAB872C-E0E1-86DB-109D-BAEA068B08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752" y="681037"/>
            <a:ext cx="2654496" cy="11461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5590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>
            <a:extLst>
              <a:ext uri="{FF2B5EF4-FFF2-40B4-BE49-F238E27FC236}">
                <a16:creationId xmlns:a16="http://schemas.microsoft.com/office/drawing/2014/main" id="{210A89A6-39B9-3834-E1C1-E90597EF9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63" y="487363"/>
            <a:ext cx="6858000" cy="62087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10FF716-F752-A3B8-5E3C-AEFCCE5F9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63" y="133350"/>
            <a:ext cx="2806700" cy="1130300"/>
          </a:xfrm>
        </p:spPr>
        <p:txBody>
          <a:bodyPr anchor="ctr"/>
          <a:lstStyle/>
          <a:p>
            <a:pPr algn="ctr" eaLnBrk="1" fontAlgn="auto" hangingPunct="1">
              <a:defRPr/>
            </a:pPr>
            <a:r>
              <a:rPr lang="pt-BR" sz="4400" noProof="1">
                <a:solidFill>
                  <a:srgbClr val="002060"/>
                </a:solidFill>
                <a:latin typeface="Arial Black" panose="020B0A04020102020204" pitchFamily="34" charset="0"/>
              </a:rPr>
              <a:t>BRASIL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141DA3D-E110-2E4A-F2E3-D77496BEB157}"/>
              </a:ext>
            </a:extLst>
          </p:cNvPr>
          <p:cNvSpPr txBox="1"/>
          <p:nvPr/>
        </p:nvSpPr>
        <p:spPr>
          <a:xfrm>
            <a:off x="4596665" y="112359"/>
            <a:ext cx="399415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rgbClr val="2D2E2D"/>
                </a:solidFill>
                <a:latin typeface="Arial" panose="020B0604020202020204"/>
              </a:rPr>
              <a:t>Teto de Gastos – EC 95/2016 e 109/2021</a:t>
            </a:r>
            <a:endParaRPr lang="pt-BR" sz="2400" dirty="0">
              <a:solidFill>
                <a:srgbClr val="2D2E2D"/>
              </a:solidFill>
              <a:latin typeface="Arial" panose="020B0604020202020204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113B947-259D-D0A8-404F-7375D0413C0E}"/>
              </a:ext>
            </a:extLst>
          </p:cNvPr>
          <p:cNvSpPr txBox="1"/>
          <p:nvPr/>
        </p:nvSpPr>
        <p:spPr>
          <a:xfrm>
            <a:off x="377825" y="3715679"/>
            <a:ext cx="3387725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rgbClr val="2D2E2D"/>
                </a:solidFill>
                <a:latin typeface="Arial" panose="020B0604020202020204"/>
              </a:rPr>
              <a:t>Reforma da Previdência – EC 103/2019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0FF7953-DD57-4EC7-80EA-2A80D6BB9E5E}"/>
              </a:ext>
            </a:extLst>
          </p:cNvPr>
          <p:cNvSpPr txBox="1"/>
          <p:nvPr/>
        </p:nvSpPr>
        <p:spPr>
          <a:xfrm>
            <a:off x="188355" y="1392634"/>
            <a:ext cx="3490912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rgbClr val="2D2E2D"/>
                </a:solidFill>
                <a:latin typeface="Arial" panose="020B0604020202020204"/>
              </a:rPr>
              <a:t>Reforma Trabalhista – Lei 13.467/2017</a:t>
            </a:r>
            <a:endParaRPr lang="pt-BR" dirty="0">
              <a:solidFill>
                <a:srgbClr val="2D2E2D"/>
              </a:solidFill>
              <a:latin typeface="Arial" panose="020B0604020202020204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8FD6752-D851-91C2-A153-00860D63432F}"/>
              </a:ext>
            </a:extLst>
          </p:cNvPr>
          <p:cNvSpPr txBox="1"/>
          <p:nvPr/>
        </p:nvSpPr>
        <p:spPr>
          <a:xfrm>
            <a:off x="142085" y="2551113"/>
            <a:ext cx="341630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rgbClr val="2D2E2D"/>
                </a:solidFill>
                <a:latin typeface="Arial" panose="020B0604020202020204"/>
              </a:rPr>
              <a:t>Terceirização – Lei 13.429/2017</a:t>
            </a:r>
            <a:endParaRPr lang="pt-BR" b="1" dirty="0">
              <a:solidFill>
                <a:srgbClr val="2D2E2D"/>
              </a:solidFill>
              <a:latin typeface="Arial" panose="020B0604020202020204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7BA766AF-430E-25C3-A101-EB0225746FEE}"/>
              </a:ext>
            </a:extLst>
          </p:cNvPr>
          <p:cNvSpPr txBox="1"/>
          <p:nvPr/>
        </p:nvSpPr>
        <p:spPr>
          <a:xfrm>
            <a:off x="3967163" y="2932113"/>
            <a:ext cx="1912146" cy="224676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noProof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Disputa pelo recursos públicos e reduzir o tamanho do Estado 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F9DA76BD-24C5-0FC2-4E05-FD586209B014}"/>
              </a:ext>
            </a:extLst>
          </p:cNvPr>
          <p:cNvSpPr txBox="1"/>
          <p:nvPr/>
        </p:nvSpPr>
        <p:spPr>
          <a:xfrm>
            <a:off x="8775701" y="792469"/>
            <a:ext cx="3175000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rgbClr val="2D2E2D"/>
                </a:solidFill>
                <a:latin typeface="Arial" panose="020B0604020202020204"/>
              </a:rPr>
              <a:t>Liberdade Econômica – Lei 13.874/2019</a:t>
            </a:r>
            <a:endParaRPr lang="pt-BR" dirty="0">
              <a:solidFill>
                <a:srgbClr val="2D2E2D"/>
              </a:solidFill>
              <a:latin typeface="Arial" panose="020B0604020202020204"/>
            </a:endParaRPr>
          </a:p>
        </p:txBody>
      </p:sp>
      <p:sp>
        <p:nvSpPr>
          <p:cNvPr id="20490" name="Retângulo 10">
            <a:extLst>
              <a:ext uri="{FF2B5EF4-FFF2-40B4-BE49-F238E27FC236}">
                <a16:creationId xmlns:a16="http://schemas.microsoft.com/office/drawing/2014/main" id="{9C2E373A-C836-5319-162B-66C7F8113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8525" y="3189288"/>
            <a:ext cx="2652713" cy="132238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pt-BR" altLang="en-US" sz="2000" b="1" dirty="0"/>
              <a:t>Desregulamentação do trabalho e dos direitos sociais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8B6C7E3-4EFA-C780-A8B7-E1941939694E}"/>
              </a:ext>
            </a:extLst>
          </p:cNvPr>
          <p:cNvSpPr txBox="1"/>
          <p:nvPr/>
        </p:nvSpPr>
        <p:spPr>
          <a:xfrm>
            <a:off x="3967957" y="1997568"/>
            <a:ext cx="4392612" cy="70802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noProof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Mudança estrutural na base econômica e tecnológica</a:t>
            </a:r>
          </a:p>
        </p:txBody>
      </p:sp>
      <p:sp>
        <p:nvSpPr>
          <p:cNvPr id="20492" name="Espaço Reservado para Número de Slide 14">
            <a:extLst>
              <a:ext uri="{FF2B5EF4-FFF2-40B4-BE49-F238E27FC236}">
                <a16:creationId xmlns:a16="http://schemas.microsoft.com/office/drawing/2014/main" id="{07C8EE83-C821-82AF-E16A-A043049CF1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3B67ADF-C5D7-4407-85C3-F11C55B68839}" type="slidenum">
              <a:rPr altLang="en-US" smtClean="0">
                <a:solidFill>
                  <a:srgbClr val="A7A399"/>
                </a:solidFill>
              </a:rPr>
              <a:pPr/>
              <a:t>2</a:t>
            </a:fld>
            <a:endParaRPr lang="pt-BR" altLang="en-US">
              <a:solidFill>
                <a:srgbClr val="A7A399"/>
              </a:solidFill>
            </a:endParaRPr>
          </a:p>
        </p:txBody>
      </p:sp>
      <p:sp>
        <p:nvSpPr>
          <p:cNvPr id="20493" name="CaixaDeTexto 2">
            <a:extLst>
              <a:ext uri="{FF2B5EF4-FFF2-40B4-BE49-F238E27FC236}">
                <a16:creationId xmlns:a16="http://schemas.microsoft.com/office/drawing/2014/main" id="{6668E02E-80BA-D964-C1D0-C98A0FBD1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7538" y="5275708"/>
            <a:ext cx="3813699" cy="8318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pt-BR" altLang="pt-BR" sz="2400" b="1" dirty="0">
                <a:latin typeface="Arial" panose="020B0604020202020204" pitchFamily="34" charset="0"/>
              </a:rPr>
              <a:t>Reforma do Estado</a:t>
            </a:r>
          </a:p>
          <a:p>
            <a:pPr algn="ctr" eaLnBrk="1" hangingPunct="1"/>
            <a:r>
              <a:rPr lang="pt-BR" altLang="pt-BR" sz="2400" b="1" noProof="1">
                <a:latin typeface="Arial" panose="020B0604020202020204" pitchFamily="34" charset="0"/>
              </a:rPr>
              <a:t>Brasileiro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C5E58A43-9344-95F8-52A4-7A6064CACF85}"/>
              </a:ext>
            </a:extLst>
          </p:cNvPr>
          <p:cNvSpPr txBox="1"/>
          <p:nvPr/>
        </p:nvSpPr>
        <p:spPr>
          <a:xfrm>
            <a:off x="8825327" y="4657845"/>
            <a:ext cx="2901879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rgbClr val="2D2E2D"/>
                </a:solidFill>
                <a:latin typeface="Arial" panose="020B0604020202020204"/>
                <a:sym typeface="+mn-ea"/>
              </a:rPr>
              <a:t>Lei das Estatais Lei 13.303/2016</a:t>
            </a:r>
          </a:p>
        </p:txBody>
      </p:sp>
      <p:sp>
        <p:nvSpPr>
          <p:cNvPr id="20496" name="Retângulo 10">
            <a:extLst>
              <a:ext uri="{FF2B5EF4-FFF2-40B4-BE49-F238E27FC236}">
                <a16:creationId xmlns:a16="http://schemas.microsoft.com/office/drawing/2014/main" id="{97D8CCB0-C8AA-DCEF-B5B4-6B0E13D37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837" y="6286410"/>
            <a:ext cx="5497688" cy="40011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pt-BR" altLang="en-US" sz="2000" b="1" dirty="0"/>
              <a:t>Governo Lula?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EAB94017-6207-A461-03C1-3AF1CF57F1C3}"/>
              </a:ext>
            </a:extLst>
          </p:cNvPr>
          <p:cNvSpPr txBox="1"/>
          <p:nvPr/>
        </p:nvSpPr>
        <p:spPr>
          <a:xfrm>
            <a:off x="377825" y="5451947"/>
            <a:ext cx="4222749" cy="120032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rgbClr val="2D2E2D"/>
                </a:solidFill>
                <a:latin typeface="Arial" panose="020B0604020202020204"/>
              </a:rPr>
              <a:t>Reforma Administrativa – PEC 32/2020 e GT criado na Câmara dos Deputados</a:t>
            </a:r>
            <a:endParaRPr lang="pt-BR" b="1" dirty="0">
              <a:solidFill>
                <a:srgbClr val="2D2E2D"/>
              </a:solidFill>
              <a:latin typeface="Arial" panose="020B0604020202020204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AF29E8B-FD34-75E3-4BFE-9B766BACAC96}"/>
              </a:ext>
            </a:extLst>
          </p:cNvPr>
          <p:cNvSpPr txBox="1"/>
          <p:nvPr/>
        </p:nvSpPr>
        <p:spPr>
          <a:xfrm>
            <a:off x="8688767" y="2444957"/>
            <a:ext cx="317500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rgbClr val="2D2E2D"/>
                </a:solidFill>
                <a:latin typeface="Arial" panose="020B0604020202020204"/>
              </a:rPr>
              <a:t>Marcos regulatórios setoriais</a:t>
            </a:r>
            <a:endParaRPr lang="pt-BR" dirty="0">
              <a:solidFill>
                <a:srgbClr val="2D2E2D"/>
              </a:solidFill>
              <a:latin typeface="Arial" panose="020B0604020202020204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7ED4A19-A359-4ECD-5F1F-5774165BE871}"/>
              </a:ext>
            </a:extLst>
          </p:cNvPr>
          <p:cNvSpPr txBox="1"/>
          <p:nvPr/>
        </p:nvSpPr>
        <p:spPr>
          <a:xfrm>
            <a:off x="4518585" y="1030038"/>
            <a:ext cx="399415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rgbClr val="2D2E2D"/>
                </a:solidFill>
                <a:latin typeface="Arial" panose="020B0604020202020204"/>
              </a:rPr>
              <a:t>Arcabouço Fiscal – Lei Complementar 200/2023</a:t>
            </a:r>
            <a:endParaRPr lang="pt-BR" sz="2400" dirty="0">
              <a:solidFill>
                <a:srgbClr val="2D2E2D"/>
              </a:solidFill>
              <a:latin typeface="Arial" panose="020B0604020202020204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46A9C5C-EE34-54A3-3D21-99341080B591}"/>
              </a:ext>
            </a:extLst>
          </p:cNvPr>
          <p:cNvSpPr txBox="1"/>
          <p:nvPr/>
        </p:nvSpPr>
        <p:spPr>
          <a:xfrm>
            <a:off x="8775701" y="3551401"/>
            <a:ext cx="317500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rgbClr val="2D2E2D"/>
                </a:solidFill>
                <a:latin typeface="Arial" panose="020B0604020202020204"/>
              </a:rPr>
              <a:t>Desinvestimento e privatizações</a:t>
            </a:r>
            <a:endParaRPr lang="pt-BR" dirty="0">
              <a:solidFill>
                <a:srgbClr val="2D2E2D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521696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4581A1-EDFD-080A-F330-8FBFBBA63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 que está em jogo?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FE4E95-416E-484F-BCB8-CC0DA09C8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6858"/>
            <a:ext cx="10515600" cy="5251141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A reforma administrativa voltou ao centro do debate no Congresso Nacional. As propostas em análise visam alterar regras que estruturam o serviço público e a atuação do Estado brasileiro. No entanto, surge uma pergunta crucial: essa reforma é realmente para todos ou apenas para alguns?</a:t>
            </a:r>
          </a:p>
          <a:p>
            <a:r>
              <a:rPr lang="pt-BR" dirty="0"/>
              <a:t>Esta apresentação busca esclarecer essa questão ao apresentar, de forma didática, quem são os possíveis perdedores, quem se beneficia com as mudanças propostas e os motivos por trás disso. O foco está principalmente na Proposta de Emenda à Constituição (PEC) 32/2020 e no Grupo de Trabalho (GT) da Reforma Administrativa, que têm sido os principais vetores das discussões atuais.</a:t>
            </a:r>
          </a:p>
          <a:p>
            <a:r>
              <a:rPr lang="pt-BR" dirty="0"/>
              <a:t>Entre os principais alvos da reforma estão os servidores públicos, os cidadãos que dependem dos serviços públicos, os empresários e a própria estrutura do Estado. A promessa oficial é de que a reforma trará mais eficiência e modernização à administração pública. No entanto, o risco real identificado por diversos especialistas e movimentos sociais é o da precarização das condições de trabalho, do desmonte de serviços essenciais e do aprofundamento das desigualdades sociais.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178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F7364B-12E4-4F14-FB18-9D771CDFD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 Estado é mesmo grande demais?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8274A06-F43F-D37E-03CE-E1E468294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3682"/>
            <a:ext cx="10515600" cy="508564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b="1" dirty="0"/>
              <a:t>Não!</a:t>
            </a:r>
            <a:r>
              <a:rPr lang="pt-BR" dirty="0"/>
              <a:t> Os números desmentem o mito do Estado inchado: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r>
              <a:rPr lang="pt-BR" dirty="0"/>
              <a:t>A despesa da União com pessoal caiu de </a:t>
            </a:r>
            <a:r>
              <a:rPr lang="pt-BR" b="1" dirty="0"/>
              <a:t>4,32% para 3,39% do PIB entre 2017 e 2023</a:t>
            </a:r>
            <a:r>
              <a:rPr lang="pt-BR" dirty="0"/>
              <a:t>, segundo Nota Técnica Conjunta da Consultoria de Orçamento do Congresso Nacional.</a:t>
            </a:r>
          </a:p>
          <a:p>
            <a:r>
              <a:rPr lang="pt-BR" b="1" dirty="0"/>
              <a:t>Fonte:</a:t>
            </a:r>
            <a:r>
              <a:rPr lang="pt-BR" dirty="0"/>
              <a:t> OCDE, Congresso Nacional</a:t>
            </a: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C923D9E5-82F3-CA16-AE23-C15CFA5B75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6397"/>
              </p:ext>
            </p:extLst>
          </p:nvPr>
        </p:nvGraphicFramePr>
        <p:xfrm>
          <a:off x="3175246" y="2365307"/>
          <a:ext cx="5841508" cy="1949242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2920754">
                  <a:extLst>
                    <a:ext uri="{9D8B030D-6E8A-4147-A177-3AD203B41FA5}">
                      <a16:colId xmlns:a16="http://schemas.microsoft.com/office/drawing/2014/main" val="199741021"/>
                    </a:ext>
                  </a:extLst>
                </a:gridCol>
                <a:gridCol w="2920754">
                  <a:extLst>
                    <a:ext uri="{9D8B030D-6E8A-4147-A177-3AD203B41FA5}">
                      <a16:colId xmlns:a16="http://schemas.microsoft.com/office/drawing/2014/main" val="1716864913"/>
                    </a:ext>
                  </a:extLst>
                </a:gridCol>
              </a:tblGrid>
              <a:tr h="6596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600" kern="100" cap="all">
                          <a:effectLst/>
                        </a:rPr>
                        <a:t>País</a:t>
                      </a:r>
                      <a:endParaRPr lang="pt-B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600" kern="100" cap="all" dirty="0">
                          <a:effectLst/>
                        </a:rPr>
                        <a:t>% da força de trabalho no setor público</a:t>
                      </a:r>
                      <a:endParaRPr lang="pt-B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7336481"/>
                  </a:ext>
                </a:extLst>
              </a:tr>
              <a:tr h="3223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600" kern="100" cap="all">
                          <a:effectLst/>
                        </a:rPr>
                        <a:t>Noruega</a:t>
                      </a:r>
                      <a:endParaRPr lang="pt-B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600" kern="100" dirty="0">
                          <a:effectLst/>
                        </a:rPr>
                        <a:t>30%</a:t>
                      </a:r>
                      <a:endParaRPr lang="pt-B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4750709"/>
                  </a:ext>
                </a:extLst>
              </a:tr>
              <a:tr h="3223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600" kern="100" cap="all">
                          <a:effectLst/>
                        </a:rPr>
                        <a:t>França</a:t>
                      </a:r>
                      <a:endParaRPr lang="pt-B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600" kern="100" dirty="0">
                          <a:effectLst/>
                        </a:rPr>
                        <a:t>21%</a:t>
                      </a:r>
                      <a:endParaRPr lang="pt-B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9804385"/>
                  </a:ext>
                </a:extLst>
              </a:tr>
              <a:tr h="3223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600" kern="100" cap="all">
                          <a:effectLst/>
                        </a:rPr>
                        <a:t>Reino Unido</a:t>
                      </a:r>
                      <a:endParaRPr lang="pt-B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600" kern="100" dirty="0">
                          <a:effectLst/>
                        </a:rPr>
                        <a:t>16%</a:t>
                      </a:r>
                      <a:endParaRPr lang="pt-B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3870965"/>
                  </a:ext>
                </a:extLst>
              </a:tr>
              <a:tr h="3223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600" b="1" kern="100" cap="all">
                          <a:effectLst/>
                        </a:rPr>
                        <a:t>Brasil</a:t>
                      </a:r>
                      <a:endParaRPr lang="pt-BR" sz="16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600" b="1" kern="100" dirty="0">
                          <a:effectLst/>
                        </a:rPr>
                        <a:t>12,5%</a:t>
                      </a:r>
                      <a:endParaRPr lang="pt-BR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089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736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A382F-BC4E-8713-AA8A-EEBA0464E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Os serviços públicos em risco?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C7FE8A-1836-EF6A-5140-EA8AB1242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448"/>
            <a:ext cx="10515600" cy="53665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/>
              <a:t>Sim. As propostas da reforma defendidas até momento:</a:t>
            </a:r>
          </a:p>
          <a:p>
            <a:pPr lvl="0"/>
            <a:r>
              <a:rPr lang="pt-BR" dirty="0"/>
              <a:t>facilitam </a:t>
            </a:r>
            <a:r>
              <a:rPr lang="pt-BR" b="1" dirty="0"/>
              <a:t>contratações temporárias;</a:t>
            </a:r>
            <a:endParaRPr lang="pt-BR" dirty="0"/>
          </a:p>
          <a:p>
            <a:pPr lvl="0"/>
            <a:r>
              <a:rPr lang="pt-BR" dirty="0"/>
              <a:t>ampliam a </a:t>
            </a:r>
            <a:r>
              <a:rPr lang="pt-BR" b="1" dirty="0"/>
              <a:t>terceirização;</a:t>
            </a:r>
            <a:endParaRPr lang="pt-BR" dirty="0"/>
          </a:p>
          <a:p>
            <a:pPr lvl="0"/>
            <a:r>
              <a:rPr lang="pt-BR" dirty="0"/>
              <a:t>aumentam </a:t>
            </a:r>
            <a:r>
              <a:rPr lang="pt-BR" b="1" dirty="0"/>
              <a:t>cargos comissionados (sem concurso); e</a:t>
            </a:r>
            <a:endParaRPr lang="pt-BR" dirty="0"/>
          </a:p>
          <a:p>
            <a:pPr lvl="0"/>
            <a:r>
              <a:rPr lang="pt-BR" b="1" dirty="0"/>
              <a:t>reduzem ou retiram direitos dos servidores.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Essas medidas ameaçam a continuidade e qualidade dos serviços públicos.</a:t>
            </a:r>
          </a:p>
          <a:p>
            <a:pPr marL="0" indent="0">
              <a:buNone/>
            </a:pPr>
            <a:r>
              <a:rPr lang="pt-BR" dirty="0"/>
              <a:t>A estabilidade é uma garantia de atendimento técnico, imparcial e permanente, e não pode ser tratada como direito apenas dos atuais servidores, mas também dos futuros servidores ou pior ainda ao permitir sua substituição por organizações sociais, contratos temporários, terceirizados e outras formas de contratação sem estabilidade.</a:t>
            </a:r>
          </a:p>
          <a:p>
            <a:pPr marL="0" indent="0">
              <a:buNone/>
            </a:pPr>
            <a:r>
              <a:rPr lang="pt-BR" dirty="0"/>
              <a:t>Todo cuidado é necessário para evitar retrocesso na prestação de serviços para o cidadão. Quais números sobre a cobertura atual?</a:t>
            </a:r>
          </a:p>
        </p:txBody>
      </p:sp>
    </p:spTree>
    <p:extLst>
      <p:ext uri="{BB962C8B-B14F-4D97-AF65-F5344CB8AC3E}">
        <p14:creationId xmlns:p14="http://schemas.microsoft.com/office/powerpoint/2010/main" val="1955527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339051-1E20-B692-6003-F8B450D57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Sistema Único de Saúde (SUS)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C34C26-3AEB-337C-1D0D-2BB977306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lvl="0"/>
            <a:r>
              <a:rPr lang="pt-BR" sz="3600" dirty="0"/>
              <a:t>Atende </a:t>
            </a:r>
            <a:r>
              <a:rPr lang="pt-BR" sz="3600" b="1" dirty="0"/>
              <a:t>cerca de 160 milhões de brasileiros</a:t>
            </a:r>
            <a:r>
              <a:rPr lang="pt-BR" sz="3600" dirty="0"/>
              <a:t> que não têm plano de saúde privado (IBGE, 2023).</a:t>
            </a:r>
          </a:p>
          <a:p>
            <a:pPr lvl="0"/>
            <a:r>
              <a:rPr lang="pt-BR" sz="3600" dirty="0"/>
              <a:t>Realiza </a:t>
            </a:r>
            <a:r>
              <a:rPr lang="pt-BR" sz="3600" b="1" dirty="0"/>
              <a:t>mais de 4 bilhões de procedimentos por ano</a:t>
            </a:r>
            <a:r>
              <a:rPr lang="pt-BR" sz="3600" dirty="0"/>
              <a:t>, incluindo atendimentos ambulatoriais, internações, exames e cirurgias (</a:t>
            </a:r>
            <a:r>
              <a:rPr lang="pt-BR" sz="3600" dirty="0" err="1"/>
              <a:t>Datasus</a:t>
            </a:r>
            <a:r>
              <a:rPr lang="pt-BR" sz="3600" dirty="0"/>
              <a:t>, 2023).</a:t>
            </a:r>
          </a:p>
          <a:p>
            <a:pPr lvl="0"/>
            <a:r>
              <a:rPr lang="pt-BR" sz="3600" dirty="0"/>
              <a:t>É responsável por </a:t>
            </a:r>
            <a:r>
              <a:rPr lang="pt-BR" sz="3600" b="1" dirty="0"/>
              <a:t>90% dos transplantes realizados no país</a:t>
            </a:r>
            <a:r>
              <a:rPr lang="pt-BR" sz="3600" dirty="0"/>
              <a:t>.</a:t>
            </a:r>
          </a:p>
          <a:p>
            <a:pPr marL="0" indent="0">
              <a:buNone/>
            </a:pP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6775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789160-4148-5EAB-90DC-ECA074912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Educação Pública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68354E-D833-1EB2-6E56-E4E25F962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lvl="0"/>
            <a:r>
              <a:rPr lang="pt-BR" sz="3200" b="1" dirty="0"/>
              <a:t>84% dos alunos da educação básica</a:t>
            </a:r>
            <a:r>
              <a:rPr lang="pt-BR" sz="3200" dirty="0"/>
              <a:t> (infantil ao ensino médio) estão matriculados em escolas públicas (Censo Escolar/INEP, 2023).</a:t>
            </a:r>
          </a:p>
          <a:p>
            <a:pPr lvl="0"/>
            <a:r>
              <a:rPr lang="pt-BR" sz="3200" b="1" dirty="0"/>
              <a:t>Mais de 47 milhões de estudantes</a:t>
            </a:r>
            <a:r>
              <a:rPr lang="pt-BR" sz="3200" dirty="0"/>
              <a:t> frequentam escolas públicas.</a:t>
            </a:r>
          </a:p>
          <a:p>
            <a:pPr lvl="0"/>
            <a:r>
              <a:rPr lang="pt-BR" sz="3200" dirty="0"/>
              <a:t>O setor público oferece </a:t>
            </a:r>
            <a:r>
              <a:rPr lang="pt-BR" sz="3200" b="1" dirty="0"/>
              <a:t>mais de 300 institutos federais de educação técnica e tecnológica</a:t>
            </a:r>
            <a:r>
              <a:rPr lang="pt-BR" sz="3200" dirty="0"/>
              <a:t>, com forte inserção no interior.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88637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A08665-9AAD-D170-1119-ABA449592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Assistência Social (SUAS)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EA4831-32A2-1D47-D96C-6A3523C23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lvl="0"/>
            <a:r>
              <a:rPr lang="pt-BR" sz="3200" dirty="0"/>
              <a:t>Atende anualmente </a:t>
            </a:r>
            <a:r>
              <a:rPr lang="pt-BR" sz="3200" b="1" dirty="0"/>
              <a:t>cerca de 80 milhões de pessoas</a:t>
            </a:r>
            <a:r>
              <a:rPr lang="pt-BR" sz="3200" dirty="0"/>
              <a:t> em situação de vulnerabilidade (Ipea, 2023).</a:t>
            </a:r>
          </a:p>
          <a:p>
            <a:pPr lvl="0"/>
            <a:r>
              <a:rPr lang="pt-BR" sz="3200" b="1" dirty="0"/>
              <a:t>Mais de 8 mil Centros de Referência de Assistência Social (CRAS)</a:t>
            </a:r>
            <a:r>
              <a:rPr lang="pt-BR" sz="3200" dirty="0"/>
              <a:t> funcionam em municípios brasileiros.</a:t>
            </a:r>
          </a:p>
          <a:p>
            <a:pPr lvl="0"/>
            <a:r>
              <a:rPr lang="pt-BR" sz="3200" b="1" dirty="0"/>
              <a:t>O BPC (Benefício de Prestação Continuada)</a:t>
            </a:r>
            <a:r>
              <a:rPr lang="pt-BR" sz="3200" dirty="0"/>
              <a:t> e o </a:t>
            </a:r>
            <a:r>
              <a:rPr lang="pt-BR" sz="3200" b="1" dirty="0"/>
              <a:t>Bolsa Família</a:t>
            </a:r>
            <a:r>
              <a:rPr lang="pt-BR" sz="3200" dirty="0"/>
              <a:t> chegam juntos a </a:t>
            </a:r>
            <a:r>
              <a:rPr lang="pt-BR" sz="3200" b="1" dirty="0"/>
              <a:t>cerca de 30 milhões de brasileiros</a:t>
            </a:r>
            <a:r>
              <a:rPr lang="pt-BR" sz="3200" dirty="0"/>
              <a:t>, segundo o Ministério do Desenvolvimento Social (2024).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922265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F862E9-8E1C-8AC9-32E7-449DDA156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Segurança Pública e Justiça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6EBD4FE-A266-F215-1EA0-BB18303CE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lvl="0"/>
            <a:r>
              <a:rPr lang="pt-BR" sz="3600" dirty="0"/>
              <a:t>Mais de </a:t>
            </a:r>
            <a:r>
              <a:rPr lang="pt-BR" sz="3600" b="1" dirty="0"/>
              <a:t>11 milhões de processos são atendidos anualmente pela Defensoria Pública</a:t>
            </a:r>
            <a:r>
              <a:rPr lang="pt-BR" sz="3600" dirty="0"/>
              <a:t> nos estados (</a:t>
            </a:r>
            <a:r>
              <a:rPr lang="pt-BR" sz="3600" dirty="0" err="1"/>
              <a:t>Condege</a:t>
            </a:r>
            <a:r>
              <a:rPr lang="pt-BR" sz="3600" dirty="0"/>
              <a:t>, 2023).</a:t>
            </a:r>
          </a:p>
          <a:p>
            <a:pPr lvl="0"/>
            <a:r>
              <a:rPr lang="pt-BR" sz="3600" dirty="0"/>
              <a:t>A Defensoria é o </a:t>
            </a:r>
            <a:r>
              <a:rPr lang="pt-BR" sz="3600" b="1" dirty="0"/>
              <a:t>único acesso à Justiça</a:t>
            </a:r>
            <a:r>
              <a:rPr lang="pt-BR" sz="3600" dirty="0"/>
              <a:t> para mais de </a:t>
            </a:r>
            <a:r>
              <a:rPr lang="pt-BR" sz="3600" b="1" dirty="0"/>
              <a:t>100 milhões de brasileiros</a:t>
            </a:r>
            <a:r>
              <a:rPr lang="pt-BR" sz="3600" dirty="0"/>
              <a:t> com renda inferior a 3 salários mínimos.</a:t>
            </a: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7300228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1375</Words>
  <Application>Microsoft Office PowerPoint</Application>
  <PresentationFormat>Widescreen</PresentationFormat>
  <Paragraphs>119</Paragraphs>
  <Slides>17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Verdana</vt:lpstr>
      <vt:lpstr>Tema do Office</vt:lpstr>
      <vt:lpstr>Reforma Administrativa para quem?  Neuriberg Dias – Diretor de Documentação do Departamento Intersindical de Assessoria Parlamentar (DIAP)  29/07/2025</vt:lpstr>
      <vt:lpstr>BRASIL</vt:lpstr>
      <vt:lpstr>O que está em jogo?</vt:lpstr>
      <vt:lpstr>O Estado é mesmo grande demais?</vt:lpstr>
      <vt:lpstr>Os serviços públicos em risco?</vt:lpstr>
      <vt:lpstr>Sistema Único de Saúde (SUS)</vt:lpstr>
      <vt:lpstr>Educação Pública</vt:lpstr>
      <vt:lpstr>Assistência Social (SUAS)</vt:lpstr>
      <vt:lpstr>Segurança Pública e Justiça</vt:lpstr>
      <vt:lpstr>Serviços essenciais prestados por servidores públicos</vt:lpstr>
      <vt:lpstr>E remuneração dos servidores é alta?</vt:lpstr>
      <vt:lpstr>As grandes inovações partiram do serviço público. Você sabia?</vt:lpstr>
      <vt:lpstr>O Cidadão é o elo mais fraco?</vt:lpstr>
      <vt:lpstr>Empresários: aliados ou beneficiados?</vt:lpstr>
      <vt:lpstr>Afinal, a reforma administrativa a que veio?</vt:lpstr>
      <vt:lpstr>Como será a tramitação no Congresso?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Neuriberg Dias</dc:creator>
  <cp:lastModifiedBy>Neuriberg Dias</cp:lastModifiedBy>
  <cp:revision>5</cp:revision>
  <dcterms:created xsi:type="dcterms:W3CDTF">2025-07-25T18:12:31Z</dcterms:created>
  <dcterms:modified xsi:type="dcterms:W3CDTF">2025-07-29T21:44:30Z</dcterms:modified>
</cp:coreProperties>
</file>